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561263" cy="10440988"/>
  <p:notesSz cx="6888163" cy="10020300"/>
  <p:defaultTextStyle>
    <a:defPPr>
      <a:defRPr lang="ja-JP"/>
    </a:defPPr>
    <a:lvl1pPr marL="0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81112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62223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43335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24446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405558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86669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67781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48892" algn="l" defTabSz="962223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FF66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82" y="60"/>
      </p:cViewPr>
      <p:guideLst>
        <p:guide orient="horz" pos="328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6" y="3243478"/>
            <a:ext cx="6427074" cy="22380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1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22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3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244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055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86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677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488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7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1706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938741" y="418127"/>
            <a:ext cx="1843059" cy="89086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09569" y="418127"/>
            <a:ext cx="5403153" cy="89086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37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07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9" y="6709304"/>
            <a:ext cx="6427074" cy="2073697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9" y="4425337"/>
            <a:ext cx="6427074" cy="2283966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111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222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33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2444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055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866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677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48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147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09569" y="2436234"/>
            <a:ext cx="3623105" cy="689056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158696" y="2436234"/>
            <a:ext cx="3623105" cy="6890569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9888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4" y="2337139"/>
            <a:ext cx="3340871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2" indent="0">
              <a:buNone/>
              <a:defRPr sz="2100" b="1"/>
            </a:lvl2pPr>
            <a:lvl3pPr marL="962223" indent="0">
              <a:buNone/>
              <a:defRPr sz="1900" b="1"/>
            </a:lvl3pPr>
            <a:lvl4pPr marL="1443335" indent="0">
              <a:buNone/>
              <a:defRPr sz="1700" b="1"/>
            </a:lvl4pPr>
            <a:lvl5pPr marL="1924446" indent="0">
              <a:buNone/>
              <a:defRPr sz="1700" b="1"/>
            </a:lvl5pPr>
            <a:lvl6pPr marL="2405558" indent="0">
              <a:buNone/>
              <a:defRPr sz="1700" b="1"/>
            </a:lvl6pPr>
            <a:lvl7pPr marL="2886669" indent="0">
              <a:buNone/>
              <a:defRPr sz="1700" b="1"/>
            </a:lvl7pPr>
            <a:lvl8pPr marL="3367781" indent="0">
              <a:buNone/>
              <a:defRPr sz="1700" b="1"/>
            </a:lvl8pPr>
            <a:lvl9pPr marL="384889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4" y="3311147"/>
            <a:ext cx="3340871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5" cy="974008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1112" indent="0">
              <a:buNone/>
              <a:defRPr sz="2100" b="1"/>
            </a:lvl2pPr>
            <a:lvl3pPr marL="962223" indent="0">
              <a:buNone/>
              <a:defRPr sz="1900" b="1"/>
            </a:lvl3pPr>
            <a:lvl4pPr marL="1443335" indent="0">
              <a:buNone/>
              <a:defRPr sz="1700" b="1"/>
            </a:lvl4pPr>
            <a:lvl5pPr marL="1924446" indent="0">
              <a:buNone/>
              <a:defRPr sz="1700" b="1"/>
            </a:lvl5pPr>
            <a:lvl6pPr marL="2405558" indent="0">
              <a:buNone/>
              <a:defRPr sz="1700" b="1"/>
            </a:lvl6pPr>
            <a:lvl7pPr marL="2886669" indent="0">
              <a:buNone/>
              <a:defRPr sz="1700" b="1"/>
            </a:lvl7pPr>
            <a:lvl8pPr marL="3367781" indent="0">
              <a:buNone/>
              <a:defRPr sz="1700" b="1"/>
            </a:lvl8pPr>
            <a:lvl9pPr marL="3848892" indent="0">
              <a:buNone/>
              <a:defRPr sz="17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5" cy="601565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8316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116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5571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15706"/>
            <a:ext cx="2487604" cy="176916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15709"/>
            <a:ext cx="4226956" cy="8911094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184876"/>
            <a:ext cx="2487604" cy="7141927"/>
          </a:xfrm>
        </p:spPr>
        <p:txBody>
          <a:bodyPr/>
          <a:lstStyle>
            <a:lvl1pPr marL="0" indent="0">
              <a:buNone/>
              <a:defRPr sz="1500"/>
            </a:lvl1pPr>
            <a:lvl2pPr marL="481112" indent="0">
              <a:buNone/>
              <a:defRPr sz="1300"/>
            </a:lvl2pPr>
            <a:lvl3pPr marL="962223" indent="0">
              <a:buNone/>
              <a:defRPr sz="1100"/>
            </a:lvl3pPr>
            <a:lvl4pPr marL="1443335" indent="0">
              <a:buNone/>
              <a:defRPr sz="900"/>
            </a:lvl4pPr>
            <a:lvl5pPr marL="1924446" indent="0">
              <a:buNone/>
              <a:defRPr sz="900"/>
            </a:lvl5pPr>
            <a:lvl6pPr marL="2405558" indent="0">
              <a:buNone/>
              <a:defRPr sz="900"/>
            </a:lvl6pPr>
            <a:lvl7pPr marL="2886669" indent="0">
              <a:buNone/>
              <a:defRPr sz="900"/>
            </a:lvl7pPr>
            <a:lvl8pPr marL="3367781" indent="0">
              <a:buNone/>
              <a:defRPr sz="900"/>
            </a:lvl8pPr>
            <a:lvl9pPr marL="384889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8832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1" y="7308693"/>
            <a:ext cx="4536758" cy="862833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1" y="932922"/>
            <a:ext cx="4536758" cy="6264593"/>
          </a:xfrm>
        </p:spPr>
        <p:txBody>
          <a:bodyPr/>
          <a:lstStyle>
            <a:lvl1pPr marL="0" indent="0">
              <a:buNone/>
              <a:defRPr sz="3400"/>
            </a:lvl1pPr>
            <a:lvl2pPr marL="481112" indent="0">
              <a:buNone/>
              <a:defRPr sz="2900"/>
            </a:lvl2pPr>
            <a:lvl3pPr marL="962223" indent="0">
              <a:buNone/>
              <a:defRPr sz="2500"/>
            </a:lvl3pPr>
            <a:lvl4pPr marL="1443335" indent="0">
              <a:buNone/>
              <a:defRPr sz="2100"/>
            </a:lvl4pPr>
            <a:lvl5pPr marL="1924446" indent="0">
              <a:buNone/>
              <a:defRPr sz="2100"/>
            </a:lvl5pPr>
            <a:lvl6pPr marL="2405558" indent="0">
              <a:buNone/>
              <a:defRPr sz="2100"/>
            </a:lvl6pPr>
            <a:lvl7pPr marL="2886669" indent="0">
              <a:buNone/>
              <a:defRPr sz="2100"/>
            </a:lvl7pPr>
            <a:lvl8pPr marL="3367781" indent="0">
              <a:buNone/>
              <a:defRPr sz="2100"/>
            </a:lvl8pPr>
            <a:lvl9pPr marL="384889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1" y="8171525"/>
            <a:ext cx="4536758" cy="1225365"/>
          </a:xfrm>
        </p:spPr>
        <p:txBody>
          <a:bodyPr/>
          <a:lstStyle>
            <a:lvl1pPr marL="0" indent="0">
              <a:buNone/>
              <a:defRPr sz="1500"/>
            </a:lvl1pPr>
            <a:lvl2pPr marL="481112" indent="0">
              <a:buNone/>
              <a:defRPr sz="1300"/>
            </a:lvl2pPr>
            <a:lvl3pPr marL="962223" indent="0">
              <a:buNone/>
              <a:defRPr sz="1100"/>
            </a:lvl3pPr>
            <a:lvl4pPr marL="1443335" indent="0">
              <a:buNone/>
              <a:defRPr sz="900"/>
            </a:lvl4pPr>
            <a:lvl5pPr marL="1924446" indent="0">
              <a:buNone/>
              <a:defRPr sz="900"/>
            </a:lvl5pPr>
            <a:lvl6pPr marL="2405558" indent="0">
              <a:buNone/>
              <a:defRPr sz="900"/>
            </a:lvl6pPr>
            <a:lvl7pPr marL="2886669" indent="0">
              <a:buNone/>
              <a:defRPr sz="900"/>
            </a:lvl7pPr>
            <a:lvl8pPr marL="3367781" indent="0">
              <a:buNone/>
              <a:defRPr sz="900"/>
            </a:lvl8pPr>
            <a:lvl9pPr marL="3848892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6037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96222" tIns="48111" rIns="96222" bIns="48111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36234"/>
            <a:ext cx="6805137" cy="6890569"/>
          </a:xfrm>
          <a:prstGeom prst="rect">
            <a:avLst/>
          </a:prstGeom>
        </p:spPr>
        <p:txBody>
          <a:bodyPr vert="horz" lIns="96222" tIns="48111" rIns="96222" bIns="48111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677252"/>
            <a:ext cx="1764295" cy="555886"/>
          </a:xfrm>
          <a:prstGeom prst="rect">
            <a:avLst/>
          </a:prstGeom>
        </p:spPr>
        <p:txBody>
          <a:bodyPr vert="horz" lIns="96222" tIns="48111" rIns="96222" bIns="4811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96D89-6201-4E89-995E-3EEC0FFD5259}" type="datetimeFigureOut">
              <a:rPr kumimoji="1" lang="ja-JP" altLang="en-US" smtClean="0"/>
              <a:t>2019/10/11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3" y="9677252"/>
            <a:ext cx="2394400" cy="555886"/>
          </a:xfrm>
          <a:prstGeom prst="rect">
            <a:avLst/>
          </a:prstGeom>
        </p:spPr>
        <p:txBody>
          <a:bodyPr vert="horz" lIns="96222" tIns="48111" rIns="96222" bIns="4811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677252"/>
            <a:ext cx="1764295" cy="555886"/>
          </a:xfrm>
          <a:prstGeom prst="rect">
            <a:avLst/>
          </a:prstGeom>
        </p:spPr>
        <p:txBody>
          <a:bodyPr vert="horz" lIns="96222" tIns="48111" rIns="96222" bIns="4811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DB88D-24CA-4827-B798-25CB1092966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357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2223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834" indent="-360834" algn="l" defTabSz="9622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1806" indent="-300695" algn="l" defTabSz="96222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202779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83890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5002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46114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7225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08337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448" indent="-240556" algn="l" defTabSz="962223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1112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2223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3335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24446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05558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86669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67781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48892" algn="l" defTabSz="962223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package" Target="../embeddings/Microsoft_Word_Document1.docx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690" y="9874944"/>
            <a:ext cx="7561263" cy="566044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" y="-12706"/>
            <a:ext cx="7561263" cy="1085953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110" y="9044679"/>
            <a:ext cx="7223884" cy="1302243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999" y="720467"/>
            <a:ext cx="7223884" cy="1426341"/>
          </a:xfrm>
          <a:prstGeom prst="rect">
            <a:avLst/>
          </a:prstGeom>
        </p:spPr>
      </p:pic>
      <p:sp>
        <p:nvSpPr>
          <p:cNvPr id="10" name="テキスト ボックス 9"/>
          <p:cNvSpPr txBox="1"/>
          <p:nvPr/>
        </p:nvSpPr>
        <p:spPr>
          <a:xfrm>
            <a:off x="1218412" y="7619404"/>
            <a:ext cx="5650726" cy="758881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b="1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　所　ハピたのかふぇ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（中央商店街ナカムラ自転車様となり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3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  　　お申込み</a:t>
            </a:r>
            <a:r>
              <a:rPr lang="en-US" altLang="ja-JP" sz="13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</a:t>
            </a:r>
            <a:r>
              <a:rPr lang="ja-JP" altLang="en-US" sz="13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お問い合わせ</a:t>
            </a:r>
            <a:r>
              <a:rPr lang="ja-JP" altLang="en-US" sz="1300" b="1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3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Tel/fax  0176-23-0853</a:t>
            </a:r>
          </a:p>
          <a:p>
            <a:r>
              <a:rPr lang="en-US" altLang="ja-JP" sz="1100" b="1" dirty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1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                                            </a:t>
            </a:r>
            <a:r>
              <a:rPr lang="ja-JP" altLang="en-US" sz="11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十和田市稲生町</a:t>
            </a:r>
            <a:r>
              <a:rPr lang="en-US" altLang="ja-JP" sz="11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16-43</a:t>
            </a:r>
            <a:endParaRPr lang="en-US" altLang="ja-JP" sz="1100" b="1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34062" y="8388203"/>
            <a:ext cx="5417510" cy="358772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参加費　 </a:t>
            </a:r>
            <a:r>
              <a:rPr lang="en-US" altLang="ja-JP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500</a:t>
            </a: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円（軽食・レシピ付き）</a:t>
            </a:r>
            <a:endParaRPr lang="en-US" altLang="ja-JP" sz="17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04139" y="6964080"/>
            <a:ext cx="5510542" cy="374161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　時　 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2019. 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10.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28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（月）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r>
              <a:rPr lang="en-US" altLang="ja-JP" sz="1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:00</a:t>
            </a:r>
            <a:endParaRPr lang="ja-JP" altLang="en-US" sz="1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210759" y="365122"/>
            <a:ext cx="934911" cy="974325"/>
          </a:xfrm>
          <a:prstGeom prst="rect">
            <a:avLst/>
          </a:prstGeom>
          <a:noFill/>
        </p:spPr>
        <p:txBody>
          <a:bodyPr wrap="none" lIns="96222" tIns="48111" rIns="96222" bIns="48111">
            <a:spAutoFit/>
          </a:bodyPr>
          <a:lstStyle/>
          <a:p>
            <a:pPr algn="ctr"/>
            <a:r>
              <a:rPr lang="en-US" altLang="ja-JP" sz="5700" dirty="0" smtClean="0">
                <a:ln w="18415" cmpd="sng">
                  <a:solidFill>
                    <a:srgbClr val="FF3300"/>
                  </a:solidFill>
                  <a:prstDash val="solid"/>
                </a:ln>
                <a:solidFill>
                  <a:srgbClr val="FF3300"/>
                </a:solidFill>
              </a:rPr>
              <a:t>39</a:t>
            </a:r>
            <a:endParaRPr lang="ja-JP" altLang="en-US" sz="5700" dirty="0">
              <a:ln w="18415" cmpd="sng">
                <a:solidFill>
                  <a:srgbClr val="FF3300"/>
                </a:solidFill>
                <a:prstDash val="solid"/>
              </a:ln>
              <a:solidFill>
                <a:srgbClr val="FF3300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691" y="8328939"/>
            <a:ext cx="587699" cy="1255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テキスト ボックス 27"/>
          <p:cNvSpPr txBox="1"/>
          <p:nvPr/>
        </p:nvSpPr>
        <p:spPr>
          <a:xfrm>
            <a:off x="-5482969" y="3678129"/>
            <a:ext cx="2968769" cy="389278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dirty="0" smtClean="0"/>
              <a:t>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97690" y="8706293"/>
            <a:ext cx="5112568" cy="512660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pPr lvl="0"/>
            <a:r>
              <a:rPr lang="ja-JP" altLang="en-US" sz="12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野菜</a:t>
            </a:r>
            <a:r>
              <a:rPr lang="ja-JP" altLang="en-US" sz="1200" b="1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ソムリエプロ中村さんのレシピ説明があります</a:t>
            </a:r>
            <a:r>
              <a:rPr lang="ja-JP" altLang="en-US" sz="1200" b="1" dirty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～♪</a:t>
            </a:r>
            <a:endParaRPr lang="en-US" altLang="ja-JP" sz="1200" b="1" dirty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5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pic>
        <p:nvPicPr>
          <p:cNvPr id="1032" name="Picture 8" descr="「病院 イラスト ...」の画像検索結果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846" y="629499"/>
            <a:ext cx="625704" cy="62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「病院 イラスト ...」の画像検索結果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573" y="7404896"/>
            <a:ext cx="712830" cy="142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カルテ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860" y="6836088"/>
            <a:ext cx="620584" cy="620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カルテ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46" y="7511439"/>
            <a:ext cx="654000" cy="6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カルテ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409" y="8230472"/>
            <a:ext cx="665350" cy="66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-605468" y="5804032"/>
            <a:ext cx="3074439" cy="343383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お話</a:t>
            </a:r>
            <a:r>
              <a:rPr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 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多田　一政</a:t>
            </a:r>
            <a:r>
              <a:rPr lang="ja-JP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氏</a:t>
            </a:r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endParaRPr lang="ja-JP" altLang="ja-JP" sz="1200" dirty="0">
              <a:solidFill>
                <a:srgbClr val="0000FF"/>
              </a:solidFill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2433352" y="3535463"/>
            <a:ext cx="488830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800" kern="100" dirty="0" smtClean="0">
                <a:solidFill>
                  <a:srgbClr val="00B05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 panose="02020603050405020304" pitchFamily="18" charset="0"/>
              </a:rPr>
              <a:t>　　　　　　     　　　　　　　　　　</a:t>
            </a:r>
            <a:endParaRPr lang="en-US" altLang="ja-JP" sz="1200" kern="1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200" kern="100" dirty="0" smtClean="0">
              <a:solidFill>
                <a:srgbClr val="00B05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513024" y="6074114"/>
            <a:ext cx="7218961" cy="281828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sz="11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endParaRPr lang="ja-JP" altLang="ja-JP" sz="1200" dirty="0">
              <a:solidFill>
                <a:srgbClr val="0000FF"/>
              </a:solidFill>
            </a:endParaRPr>
          </a:p>
        </p:txBody>
      </p:sp>
      <p:pic>
        <p:nvPicPr>
          <p:cNvPr id="1026" name="Picture 2" descr="多田一政画像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1" y="3678129"/>
            <a:ext cx="2214150" cy="2115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テキスト ボックス 34"/>
          <p:cNvSpPr txBox="1"/>
          <p:nvPr/>
        </p:nvSpPr>
        <p:spPr>
          <a:xfrm>
            <a:off x="2591964" y="3596162"/>
            <a:ext cx="4861075" cy="3882813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ja-JP" sz="16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プロフィール</a:t>
            </a:r>
            <a:endParaRPr lang="ja-JP" altLang="ja-JP" sz="16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氏名　　　多田一政（ただ　かずまさ）</a:t>
            </a:r>
          </a:p>
          <a:p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勤務先　　第一酵母株式会社</a:t>
            </a:r>
          </a:p>
          <a:p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役職　　　専務取締役</a:t>
            </a:r>
          </a:p>
          <a:p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生年月日　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1977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4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月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日</a:t>
            </a:r>
          </a:p>
          <a:p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最終学歴　玉川大学　農学部　農芸化学科卒</a:t>
            </a:r>
          </a:p>
          <a:p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多田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龍生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(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父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)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より、天然酵母の発酵技術の全てを学び</a:t>
            </a:r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、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製造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管理を引き継ぐ。</a:t>
            </a:r>
          </a:p>
          <a:p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2001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～</a:t>
            </a:r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2002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　</a:t>
            </a:r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理化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学研究所・微生物系統保存施設</a:t>
            </a:r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の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外部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研究員として腸内細菌叢と天然酵母飲料を研究</a:t>
            </a:r>
          </a:p>
          <a:p>
            <a:r>
              <a:rPr lang="en-US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2009</a:t>
            </a:r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年</a:t>
            </a:r>
            <a:r>
              <a:rPr lang="ja-JP" altLang="en-US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工場長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を経て同社取締役専務となり、現在に至る。</a:t>
            </a:r>
          </a:p>
          <a:p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また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、ＮＰＯユー・アイ・クラブ正会員として、発酵食の普及</a:t>
            </a:r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に</a:t>
            </a:r>
            <a:endParaRPr lang="en-US" altLang="ja-JP" sz="1400" dirty="0" smtClean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ja-JP" sz="1400" dirty="0" smtClean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全力</a:t>
            </a:r>
            <a:r>
              <a:rPr lang="ja-JP" altLang="ja-JP" sz="14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を注ぐ。</a:t>
            </a:r>
          </a:p>
          <a:p>
            <a:r>
              <a:rPr lang="en-US" altLang="ja-JP" sz="1800" dirty="0"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 </a:t>
            </a:r>
            <a:endParaRPr lang="ja-JP" altLang="ja-JP" sz="1800" dirty="0"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  <a:p>
            <a:r>
              <a:rPr lang="ja-JP" altLang="en-US" sz="2800" b="1" dirty="0" smtClean="0">
                <a:solidFill>
                  <a:srgbClr val="0000FF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　</a:t>
            </a:r>
            <a:endParaRPr lang="en-US" altLang="ja-JP" sz="2000" b="1" dirty="0" smtClean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600" b="1" dirty="0" smtClean="0">
                <a:solidFill>
                  <a:srgbClr val="FF00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ja-JP" altLang="ja-JP" sz="2000" b="1" dirty="0">
              <a:solidFill>
                <a:srgbClr val="FF0066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5358810"/>
              </p:ext>
            </p:extLst>
          </p:nvPr>
        </p:nvGraphicFramePr>
        <p:xfrm>
          <a:off x="808175" y="2156726"/>
          <a:ext cx="8240712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Document" r:id="rId13" imgW="9659929" imgH="3882076" progId="Word.Document.12">
                  <p:embed/>
                </p:oleObj>
              </mc:Choice>
              <mc:Fallback>
                <p:oleObj name="Document" r:id="rId13" imgW="9659929" imgH="388207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8175" y="2156726"/>
                        <a:ext cx="8240712" cy="330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テキスト ボックス 30"/>
          <p:cNvSpPr txBox="1"/>
          <p:nvPr/>
        </p:nvSpPr>
        <p:spPr>
          <a:xfrm>
            <a:off x="4451893" y="3407940"/>
            <a:ext cx="3074439" cy="312605"/>
          </a:xfrm>
          <a:prstGeom prst="rect">
            <a:avLst/>
          </a:prstGeom>
          <a:noFill/>
        </p:spPr>
        <p:txBody>
          <a:bodyPr wrap="square" lIns="96222" tIns="48111" rIns="96222" bIns="48111" rtlCol="0">
            <a:spAutoFit/>
          </a:bodyPr>
          <a:lstStyle/>
          <a:p>
            <a:r>
              <a:rPr lang="ja-JP" altLang="en-US" sz="1400" b="1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腸内細菌叢＝腸内微生物の集団　</a:t>
            </a:r>
            <a:r>
              <a:rPr lang="ja-JP" altLang="en-US" sz="1200" dirty="0" smtClean="0">
                <a:solidFill>
                  <a:srgbClr val="0000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　　　　</a:t>
            </a:r>
            <a:endParaRPr lang="ja-JP" altLang="ja-JP" sz="12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506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2941</TotalTime>
  <Words>15</Words>
  <Application>Microsoft Office PowerPoint</Application>
  <PresentationFormat>ユーザー設定</PresentationFormat>
  <Paragraphs>28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AR P丸ゴシック体M</vt:lpstr>
      <vt:lpstr>HG丸ｺﾞｼｯｸM-PRO</vt:lpstr>
      <vt:lpstr>ＭＳ Ｐゴシック</vt:lpstr>
      <vt:lpstr>Arial</vt:lpstr>
      <vt:lpstr>Calibri</vt:lpstr>
      <vt:lpstr>Times New Roman</vt:lpstr>
      <vt:lpstr>Office ​​テーマ</vt:lpstr>
      <vt:lpstr>Document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北園小学校仲よし会02</cp:lastModifiedBy>
  <cp:revision>138</cp:revision>
  <cp:lastPrinted>2019-10-10T01:20:35Z</cp:lastPrinted>
  <dcterms:created xsi:type="dcterms:W3CDTF">2016-03-19T09:27:38Z</dcterms:created>
  <dcterms:modified xsi:type="dcterms:W3CDTF">2019-10-11T03:12:41Z</dcterms:modified>
</cp:coreProperties>
</file>